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96" r:id="rId4"/>
    <p:sldId id="297" r:id="rId5"/>
    <p:sldId id="298" r:id="rId6"/>
    <p:sldId id="299" r:id="rId7"/>
    <p:sldId id="300" r:id="rId8"/>
    <p:sldId id="301" r:id="rId9"/>
    <p:sldId id="289" r:id="rId10"/>
    <p:sldId id="290" r:id="rId11"/>
    <p:sldId id="291" r:id="rId12"/>
    <p:sldId id="274" r:id="rId13"/>
    <p:sldId id="29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1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kk-KZ" dirty="0" smtClean="0"/>
              <a:t>Развитие </a:t>
            </a:r>
            <a:r>
              <a:rPr lang="kk-KZ" dirty="0"/>
              <a:t>транспортного строительства в Казахстане. Задачи организации дорожного строительства.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3424" y="836712"/>
            <a:ext cx="6589199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Организация строительства автомобильной дороги — это комплекс работ и мероприятий, разрабатываемых и осуществляемых для оценки и повышения эффективности строительства.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708920"/>
            <a:ext cx="8352928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Целью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организации строительства автомобильной дороги является ее сооружение со сдачей в эксплуатацию в заданный срок, при качественном выполнении всех работ и сооружений, с затратами денежных, трудовых и материальных ресурсов, не превышающими установленных в утвержденных проекте и смете. Организацию строительства автомобильной дороги можно условно разделить на два основных последовательно выполняемых этапа — этап проектирования организации строительства и этап непосредственного строительства.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74249"/>
            <a:ext cx="8064895" cy="64533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этапе 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проектирования организации строительства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 выполняется, по существу, проектное вариантное моделирование будущего процесса строительства в целях определения наиболее рационального и эффективного варианта его осуществления. Исходными материалами служат климатические, грунтово-гидрологические условия района, результаты изысканий местных источников ресурсов.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 этапе проектирования организации строительства участка автомобильной дороги решаются следующие задачи: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общей продолжительности строительства участка автомобильной дороги, а также сроков, продолжительности и последовательности выполнения отдельных видов работ, входящих в его состав;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потребности и источников получения основных дорожно-строительных материалов, изделий, конструкций и полуфабрикатов и способов их доставки к местам производства работ;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количественного и качественного состава объектов производственной базы строительства, а также оптимального их размещения;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потребности строительства в трудовых ресурсах, а также решение вопросов по размещению рабочих и созданию для них надлежащих социально-бытовых условий на период строительства;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потребности строительства в основных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дорожностроительных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машинах, оборудовании и транспортных средствах;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решение вопросов по обеспечению строительства электроэнергией и другими ресурсами;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решение вопросов по производственной и экологической безопасности при осуществлении строительства, включая вопросы восстановления (рекультивации) нарушенных в период строительства временно отводимых земель;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— определение основных технико-экономических показателей строительства.</a:t>
            </a:r>
          </a:p>
          <a:p>
            <a:pPr marL="0" indent="0"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2880" cy="128089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/>
              <a:t>Вышеуказанные задачи организации строительства, решаемые на стадии проектирования, отражаются в проекте организации строительства (ПОС) и проекте производства работ (ППР). Наличие грамотно составленных организационно-технологических документов и их правильное использование в строительном производстве во многом предопределяют мощь и конкурентоспособность строительной организации.</a:t>
            </a:r>
            <a:br>
              <a:rPr lang="ru-RU" sz="1600" b="1" dirty="0"/>
            </a:br>
            <a:r>
              <a:rPr lang="ru-RU" sz="1600" b="1" dirty="0"/>
              <a:t>На этапе непосредственного строительства на основе разработанных проектных решений осуществляется собственно выполнение строительно-монтажных работ, а также выполнение сопутствующих работ по планированию, учету, контролю и управлению указанными строительно-монтажными работами.</a:t>
            </a:r>
            <a:br>
              <a:rPr lang="ru-RU" sz="1600" b="1" dirty="0"/>
            </a:br>
            <a:r>
              <a:rPr lang="ru-RU" sz="1600" b="1" dirty="0"/>
              <a:t>Этап строительства можно условно разделить на три периода: подготовительный, основной и завершения строительства.</a:t>
            </a:r>
            <a:br>
              <a:rPr lang="ru-RU" sz="1600" b="1" dirty="0"/>
            </a:br>
            <a:r>
              <a:rPr lang="ru-RU" sz="1600" b="1" dirty="0"/>
              <a:t>Подготовительный период предназначен для создания всех необходимых условий для бесперебойного ведения основных </a:t>
            </a:r>
            <a:r>
              <a:rPr lang="ru-RU" sz="1600" b="1" dirty="0" err="1"/>
              <a:t>строительномонтажных</a:t>
            </a:r>
            <a:r>
              <a:rPr lang="ru-RU" sz="1600" b="1" dirty="0"/>
              <a:t> работ, к которым приступают только после полного завершения всего комплекса подготовительных процессов, а именно после:</a:t>
            </a:r>
            <a:br>
              <a:rPr lang="ru-RU" sz="1600" b="1" dirty="0"/>
            </a:br>
            <a:r>
              <a:rPr lang="ru-RU" sz="1600" b="1" dirty="0"/>
              <a:t>— строительства объектов производственной базы, включая асфальтобетонные и цементобетонные заводы, полигоны железобетонных изделий, прирельсовые сооружения для разгрузки материалов и их хранения, камнедробильные установки для получения щебня, установки для укрепления грунтов и т.д.; их мощность или производительность должны обеспечивать объемы выпускаемой продукции для ведения работ с заданным темпом;</a:t>
            </a:r>
            <a:br>
              <a:rPr lang="ru-RU" sz="1600" b="1" dirty="0"/>
            </a:br>
            <a:endParaRPr lang="ru-RU" sz="1600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568952" cy="1280890"/>
          </a:xfrm>
        </p:spPr>
        <p:txBody>
          <a:bodyPr>
            <a:noAutofit/>
          </a:bodyPr>
          <a:lstStyle/>
          <a:p>
            <a:pPr marL="0" indent="0" algn="just"/>
            <a:r>
              <a:rPr lang="ru-RU" sz="1600" b="1" dirty="0"/>
              <a:t>— создания временной транспортной сети, обеспечивающей бесперебойную доставку материалов, изделий, конструкций и полуфабрикатов от мест их получения или изготовления на производственной базе строительства к местам производства работ, а также от мест получения материалов, прибывающих от внешних источников для строительства, к производственным базам строящегося объекта (включая подъездные автодороги, разгрузочные железнодорожные тупики, причалы и т.д.);</a:t>
            </a:r>
            <a:br>
              <a:rPr lang="ru-RU" sz="1600" b="1" dirty="0"/>
            </a:br>
            <a:r>
              <a:rPr lang="ru-RU" sz="1600" b="1" dirty="0"/>
              <a:t>— комплектования строительных подразделений необходимыми кадрами строителей, а также дорожно-строительной техникой, оборудованием и транспортными средствами; формирования запаса деталей, узлов, агрегатов для ремонта техники и горюче-смазочных материалов;</a:t>
            </a:r>
            <a:br>
              <a:rPr lang="ru-RU" sz="1600" b="1" dirty="0"/>
            </a:br>
            <a:r>
              <a:rPr lang="ru-RU" sz="1600" b="1" dirty="0"/>
              <a:t>— строительства временных жилых поселков строителей, обеспечивающих необходимые санитарно-бытовые условия работы и отдыха, или организации найма готовых жилых помещений;</a:t>
            </a:r>
            <a:br>
              <a:rPr lang="ru-RU" sz="1600" b="1" dirty="0"/>
            </a:br>
            <a:r>
              <a:rPr lang="ru-RU" sz="1600" b="1" dirty="0"/>
              <a:t>— обеспечения объектов производственной базы и жилых поселков строителей энергоресурсами для их функционирования за счет подключения к существующим сетям энергоресурсов, строительства собственных вспомогательных установок или использования передвижных источников энергоресурсов;</a:t>
            </a:r>
            <a:br>
              <a:rPr lang="ru-RU" sz="1600" b="1" dirty="0"/>
            </a:br>
            <a:r>
              <a:rPr lang="ru-RU" sz="1600" b="1" dirty="0" smtClean="0"/>
              <a:t>;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1114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8210872" cy="128089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/>
              <a:t>— заключения договоров аренды жилья и объектов производственно-складского назначения, на отвод земель с пунктами приема, разгрузки и складирования грузов, согласования перевозок крупногабаритных и тяжеловесных грузов по эксплуатируемым дорогам;</a:t>
            </a:r>
            <a:br>
              <a:rPr lang="ru-RU" sz="1600" b="1" dirty="0"/>
            </a:br>
            <a:r>
              <a:rPr lang="ru-RU" sz="1600" b="1" dirty="0"/>
              <a:t>— создания диспетчерской связи между строительными организациями и их структурными подразделениями, в том числе на местах производства работ.</a:t>
            </a:r>
            <a:br>
              <a:rPr lang="ru-RU" sz="1600" b="1" dirty="0"/>
            </a:br>
            <a:r>
              <a:rPr lang="ru-RU" sz="1600" b="1" dirty="0"/>
              <a:t>Продолжительность подготовительного этапа составляет от 5 до 12% общей продолжительности строительства.</a:t>
            </a:r>
            <a:br>
              <a:rPr lang="ru-RU" sz="1600" b="1" dirty="0"/>
            </a:br>
            <a:r>
              <a:rPr lang="ru-RU" sz="1600" b="1" dirty="0"/>
              <a:t>В период основного строительства для четкого функционирования всего строительного комплекса по выполнению работ в установленные проектом сроки осуществляются:</a:t>
            </a:r>
            <a:br>
              <a:rPr lang="ru-RU" sz="1600" b="1" dirty="0"/>
            </a:br>
            <a:r>
              <a:rPr lang="ru-RU" sz="1600" b="1" dirty="0"/>
              <a:t>— обеспечение строительства привозными строительными материалами, изделиями и конструкциями по договорам поставок и контроля за их выполнением; контроль за оказанием транспортных услуг по перевозке людей;</a:t>
            </a:r>
            <a:br>
              <a:rPr lang="ru-RU" sz="1600" b="1" dirty="0"/>
            </a:br>
            <a:r>
              <a:rPr lang="ru-RU" sz="1600" b="1" dirty="0"/>
              <a:t>— обеспечение ритмичной работы производственной базы по снабжению строительства материалами и полуфабрикатами, приготавливаемыми собственными силами;</a:t>
            </a:r>
            <a:br>
              <a:rPr lang="ru-RU" sz="1600" b="1" dirty="0"/>
            </a:br>
            <a:r>
              <a:rPr lang="ru-RU" sz="1600" b="1" dirty="0"/>
              <a:t>— техническое обслуживание и ремонт дорожно-строительной техники;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5171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type="title"/>
          </p:nvPr>
        </p:nvSpPr>
        <p:spPr>
          <a:xfrm>
            <a:off x="861120" y="764704"/>
            <a:ext cx="8282880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/>
              <a:t>— </a:t>
            </a:r>
            <a:r>
              <a:rPr lang="ru-RU" sz="2000" b="1" dirty="0"/>
              <a:t>обеспечение строительства энергоресурсами, горюче-смазочными материалами и водой;</a:t>
            </a:r>
          </a:p>
          <a:p>
            <a:pPr algn="just"/>
            <a:r>
              <a:rPr lang="ru-RU" sz="2000" b="1" dirty="0"/>
              <a:t>— функционирование устойчивой диспетчерской связи и управление производством;</a:t>
            </a:r>
          </a:p>
          <a:p>
            <a:pPr algn="just"/>
            <a:r>
              <a:rPr lang="ru-RU" sz="2000" b="1" dirty="0"/>
              <a:t>— обеспечение производственной и экологической безопасности при выполнении всего комплекса дорожно-строительных работ.</a:t>
            </a:r>
          </a:p>
          <a:p>
            <a:pPr algn="just"/>
            <a:r>
              <a:rPr lang="ru-RU" sz="2000" b="1" dirty="0"/>
              <a:t>Завершение строительства включает процессы, связанные с всевозможным восстановлением территорий, занятых для ведения строительства:</a:t>
            </a:r>
          </a:p>
          <a:p>
            <a:pPr algn="just"/>
            <a:r>
              <a:rPr lang="ru-RU" sz="2000" b="1" dirty="0"/>
              <a:t>— демонтаж производственной базы, складских объектов, временных жилых поселков строителей и других временных сооружений;</a:t>
            </a:r>
          </a:p>
          <a:p>
            <a:pPr algn="just"/>
            <a:r>
              <a:rPr lang="ru-RU" sz="2000" b="1" dirty="0"/>
              <a:t>— разборку и ликвидацию временных дорог;</a:t>
            </a:r>
          </a:p>
          <a:p>
            <a:pPr algn="just"/>
            <a:r>
              <a:rPr lang="ru-RU" sz="2000" b="1" dirty="0"/>
              <a:t>— рекультивацию временно занимаемых и использованных земель;</a:t>
            </a:r>
          </a:p>
          <a:p>
            <a:pPr algn="just"/>
            <a:r>
              <a:rPr lang="ru-RU" sz="2000" b="1" dirty="0"/>
              <a:t>— передислокацию дорожно-строительной техники и рабочих;</a:t>
            </a:r>
          </a:p>
          <a:p>
            <a:pPr algn="just"/>
            <a:r>
              <a:rPr lang="ru-RU" sz="2000" b="1" dirty="0"/>
              <a:t>— сдачу законченного объекта заказчику.</a:t>
            </a:r>
          </a:p>
          <a:p>
            <a:pPr algn="just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37306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1043609" y="790216"/>
            <a:ext cx="792088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/>
              <a:t>     </a:t>
            </a:r>
            <a:r>
              <a:rPr lang="ru-RU" b="1" dirty="0"/>
              <a:t>Эффективное развитие транспортной инфраструктуры окажет мультипликативное влияние на экономику страны, рост торговли, развитие межхозяйственных отношений, развитие рыночной инфраструктуры, снижение доли транспортных расходов в структуре затрат, что приведет к повышению ценовой конкурентоспособности отечественных товаров и услуг, что и обуславливает актуальность рассматриваемой темы</a:t>
            </a:r>
            <a:r>
              <a:rPr lang="ru-RU" b="1" dirty="0" smtClean="0"/>
              <a:t>.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129318"/>
            <a:ext cx="7920881" cy="338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007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7560840" cy="128089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latin typeface="+mn-lt"/>
              </a:rPr>
              <a:t> </a:t>
            </a:r>
            <a:r>
              <a:rPr lang="ru-RU" sz="2400" b="1" dirty="0">
                <a:latin typeface="+mn-lt"/>
              </a:rPr>
              <a:t>Для Казахстана, занимающего 9 место в мире по размерам территории, с транспортом связаны не только перевозки грузов, но и развитие регионов, решение многих социальных проблем, таких как занятость населения, снижение инфляционного давления на цены, повышение качества и уровня жизни людей и т.д.</a:t>
            </a:r>
            <a:br>
              <a:rPr lang="ru-RU" sz="2400" b="1" dirty="0">
                <a:latin typeface="+mn-lt"/>
              </a:rPr>
            </a:br>
            <a:r>
              <a:rPr lang="ru-RU" sz="2400" b="1" dirty="0">
                <a:latin typeface="+mn-lt"/>
              </a:rPr>
              <a:t>В международном плане решение этих вопросов также востребовано в связи с тем, что развитие транзита и логистики между Востоком и Западом является очень важным вопросом, так как Казахстан расположен на пути всех наземных маршрутов из Азии в Европу, что позволит устранить барьеры для международной перевозки грузов.</a:t>
            </a:r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287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8100391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/>
              <a:t>Основными задачами госпрограммы являются создание на территории Казахстана современной транспортно-логистической системы, обеспечивающей высокую и эффективную транспортную связность внутри страны, увеличение грузопотоков по территории республики и координация работы всех видов наземного, морского и воздушного транспорта.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9004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11560" y="1196752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Основным видом транспорта в государстве сегодня является автомобильный, которым пользуются 85% пассажиров.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Общая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протяженность дорог составляет около 150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</a:rPr>
              <a:t>тыс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, км.2 Протяженность автомобильных дорог с твердым покрытием превышает 90 тысяч километров. Магистральные трассы связывают Казахстан со всеми соседними государствами, в общей транспортной системе находятся все областные, районные центры и города. К ним относятся трассы: Алматы — Бишкек – Шымкент — Ташкент; Алматы —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</a:rPr>
              <a:t>Шилик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 — Нарынкол, Алматы — Караганда — Астана и др. Однако и автомобильный транспорт отстает от мировых стандартов. Так, густота дорог с твердым покрытием в республике составляет 30,9 км на 1000 км2. В Казахстане на 1000 жителей приходится 68 автомобилей.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66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340768"/>
            <a:ext cx="77048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Список литературы :</a:t>
            </a:r>
            <a:endParaRPr lang="ru-RU" b="1" u="sng" dirty="0" smtClean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endParaRPr lang="ru-RU" b="1" u="sng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  <a:p>
            <a:pPr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         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1. Васильев А.П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          2. Васильев А.П. и др.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Строительство и реконструкция автомобильных дорог: Справочная энциклопедия дорожника (СЭД). Т.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М.: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Информавтодор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2015.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2037</TotalTime>
  <Words>643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Легкий дым</vt:lpstr>
      <vt:lpstr> Организация и планирование строительства  транспортных сооружений</vt:lpstr>
      <vt:lpstr>Тема 1. Лекция 1  Развитие транспортного строительства в Казахстане. Задачи организации дорожного строительства. </vt:lpstr>
      <vt:lpstr>Организация строительства автомобильной дороги — это комплекс работ и мероприятий, разрабатываемых и осуществляемых для оценки и повышения эффективности строительства. </vt:lpstr>
      <vt:lpstr>Презентация PowerPoint</vt:lpstr>
      <vt:lpstr>Вышеуказанные задачи организации строительства, решаемые на стадии проектирования, отражаются в проекте организации строительства (ПОС) и проекте производства работ (ППР). Наличие грамотно составленных организационно-технологических документов и их правильное использование в строительном производстве во многом предопределяют мощь и конкурентоспособность строительной организации. На этапе непосредственного строительства на основе разработанных проектных решений осуществляется собственно выполнение строительно-монтажных работ, а также выполнение сопутствующих работ по планированию, учету, контролю и управлению указанными строительно-монтажными работами. Этап строительства можно условно разделить на три периода: подготовительный, основной и завершения строительства. Подготовительный период предназначен для создания всех необходимых условий для бесперебойного ведения основных строительномонтажных работ, к которым приступают только после полного завершения всего комплекса подготовительных процессов, а именно после: — строительства объектов производственной базы, включая асфальтобетонные и цементобетонные заводы, полигоны железобетонных изделий, прирельсовые сооружения для разгрузки материалов и их хранения, камнедробильные установки для получения щебня, установки для укрепления грунтов и т.д.; их мощность или производительность должны обеспечивать объемы выпускаемой продукции для ведения работ с заданным темпом; </vt:lpstr>
      <vt:lpstr>— создания временной транспортной сети, обеспечивающей бесперебойную доставку материалов, изделий, конструкций и полуфабрикатов от мест их получения или изготовления на производственной базе строительства к местам производства работ, а также от мест получения материалов, прибывающих от внешних источников для строительства, к производственным базам строящегося объекта (включая подъездные автодороги, разгрузочные железнодорожные тупики, причалы и т.д.); — комплектования строительных подразделений необходимыми кадрами строителей, а также дорожно-строительной техникой, оборудованием и транспортными средствами; формирования запаса деталей, узлов, агрегатов для ремонта техники и горюче-смазочных материалов; — строительства временных жилых поселков строителей, обеспечивающих необходимые санитарно-бытовые условия работы и отдыха, или организации найма готовых жилых помещений; — обеспечения объектов производственной базы и жилых поселков строителей энергоресурсами для их функционирования за счет подключения к существующим сетям энергоресурсов, строительства собственных вспомогательных установок или использования передвижных источников энергоресурсов; ;</vt:lpstr>
      <vt:lpstr>— заключения договоров аренды жилья и объектов производственно-складского назначения, на отвод земель с пунктами приема, разгрузки и складирования грузов, согласования перевозок крупногабаритных и тяжеловесных грузов по эксплуатируемым дорогам; — создания диспетчерской связи между строительными организациями и их структурными подразделениями, в том числе на местах производства работ. Продолжительность подготовительного этапа составляет от 5 до 12% общей продолжительности строительства. В период основного строительства для четкого функционирования всего строительного комплекса по выполнению работ в установленные проектом сроки осуществляются: — обеспечение строительства привозными строительными материалами, изделиями и конструкциями по договорам поставок и контроля за их выполнением; контроль за оказанием транспортных услуг по перевозке людей; — обеспечение ритмичной работы производственной базы по снабжению строительства материалами и полуфабрикатами, приготавливаемыми собственными силами; — техническое обслуживание и ремонт дорожно-строительной техники;</vt:lpstr>
      <vt:lpstr>— обеспечение строительства энергоресурсами, горюче-смазочными материалами и водой; — функционирование устойчивой диспетчерской связи и управление производством; — обеспечение производственной и экологической безопасности при выполнении всего комплекса дорожно-строительных работ. Завершение строительства включает процессы, связанные с всевозможным восстановлением территорий, занятых для ведения строительства: — демонтаж производственной базы, складских объектов, временных жилых поселков строителей и других временных сооружений; — разборку и ликвидацию временных дорог; — рекультивацию временно занимаемых и использованных земель; — передислокацию дорожно-строительной техники и рабочих; — сдачу законченного объекта заказчику. </vt:lpstr>
      <vt:lpstr>Презентация PowerPoint</vt:lpstr>
      <vt:lpstr> Для Казахстана, занимающего 9 место в мире по размерам территории, с транспортом связаны не только перевозки грузов, но и развитие регионов, решение многих социальных проблем, таких как занятость населения, снижение инфляционного давления на цены, повышение качества и уровня жизни людей и т.д. В международном плане решение этих вопросов также востребовано в связи с тем, что развитие транзита и логистики между Востоком и Западом является очень важным вопросом, так как Казахстан расположен на пути всех наземных маршрутов из Азии в Европу, что позволит устранить барьеры для международной перевозки грузов. </vt:lpstr>
      <vt:lpstr>Основными задачами госпрограммы являются создание на территории Казахстана современной транспортно-логистической системы, обеспечивающей высокую и эффективную транспортную связность внутри страны, увеличение грузопотоков по территории республики и координация работы всех видов наземного, морского и воздушного транспорта.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79</cp:revision>
  <dcterms:created xsi:type="dcterms:W3CDTF">2014-09-03T06:40:38Z</dcterms:created>
  <dcterms:modified xsi:type="dcterms:W3CDTF">2021-11-12T09:39:33Z</dcterms:modified>
</cp:coreProperties>
</file>